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8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63" r:id="rId11"/>
    <p:sldId id="264" r:id="rId12"/>
    <p:sldId id="271" r:id="rId13"/>
    <p:sldId id="272" r:id="rId14"/>
    <p:sldId id="273" r:id="rId15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87464"/>
    <a:srgbClr val="FFCC00"/>
    <a:srgbClr val="FFFFFF"/>
    <a:srgbClr val="F3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89" y="8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9F5C0-7746-4F3F-92AE-8C98283C285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DF628-5F4E-4899-8EFA-4741FBE95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7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1EE2-6649-415C-BD34-47E132DF7284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2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C2F6-940C-4370-A4FD-8D325882A7E2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3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041-13C0-42DB-A5C1-E7D751730946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33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2AFA-2FA6-40B7-A8CA-8C1B4A27CA26}" type="datetime1">
              <a:rPr lang="de-DE" smtClean="0"/>
              <a:t>31.03.2023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84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387F-817E-4C22-9AEB-96A5B2402A33}" type="datetime1">
              <a:rPr lang="de-DE" smtClean="0"/>
              <a:t>31.03.2023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4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4D1A-22A9-41EC-A541-A31C9024C06E}" type="datetime1">
              <a:rPr lang="de-DE" smtClean="0"/>
              <a:t>31.03.2023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20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E681-678C-454A-BECC-84281F1A46C3}" type="datetime1">
              <a:rPr lang="de-DE" smtClean="0"/>
              <a:t>31.03.2023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5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CC52-D515-4B2D-B5CB-70EDD38DABF7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Abfallwirtschaftsbetrieb des Landkreises Augsburg | Datum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A1C0-8B10-49F6-8401-5A7839321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5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38" y="363444"/>
            <a:ext cx="3254045" cy="1301619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30661" y="1939862"/>
            <a:ext cx="8640000" cy="1849412"/>
          </a:xfrm>
          <a:prstGeom prst="rect">
            <a:avLst/>
          </a:prstGeom>
          <a:solidFill>
            <a:srgbClr val="787464">
              <a:alpha val="50196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356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66178" y="2587709"/>
            <a:ext cx="6336000" cy="2052000"/>
          </a:xfrm>
          <a:prstGeom prst="rect">
            <a:avLst/>
          </a:prstGeom>
          <a:solidFill>
            <a:srgbClr val="FFCC00"/>
          </a:solidFill>
          <a:ln w="57150" cap="sq" cmpd="sng">
            <a:solidFill>
              <a:schemeClr val="bg1"/>
            </a:solidFill>
            <a:beve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55723" y="4027709"/>
            <a:ext cx="6356909" cy="612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30661" y="6485000"/>
            <a:ext cx="8508084" cy="365125"/>
          </a:xfrm>
        </p:spPr>
        <p:txBody>
          <a:bodyPr/>
          <a:lstStyle/>
          <a:p>
            <a:pPr algn="l"/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13261" y="6485000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75614" y="3149788"/>
            <a:ext cx="631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Werkausschusssitzung 27.03.2023</a:t>
            </a:r>
            <a:endParaRPr lang="de-DE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4835" y="4149043"/>
            <a:ext cx="6317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cap="all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Top 3 – Wertstoffhofkonzept 2035</a:t>
            </a:r>
            <a:endParaRPr lang="de-DE" sz="1300" cap="all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700" y="324465"/>
            <a:ext cx="4137217" cy="623119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52971" y="702989"/>
            <a:ext cx="3131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Vollsortiment </a:t>
            </a:r>
            <a:r>
              <a:rPr lang="de-DE" sz="20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PLUS</a:t>
            </a:r>
            <a:r>
              <a:rPr lang="de-DE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de-DE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2971" y="1072321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Meitingen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2970" y="1389350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HMD </a:t>
            </a:r>
            <a:r>
              <a:rPr lang="de-DE" dirty="0" err="1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Hegnenbac</a:t>
            </a:r>
            <a:r>
              <a:rPr lang="de-DE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2970" y="1711064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Neusäß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2970" y="2028093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Stadtbergen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1884" y="2349807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Dinkelscherben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884" y="2671521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Königsbrunn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1884" y="2957772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Schwabmünchen</a:t>
            </a:r>
            <a:endParaRPr lang="de-DE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2969" y="3339821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Vollsortiment:</a:t>
            </a:r>
            <a:endParaRPr lang="de-DE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65942" y="3996145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Nordendorf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1884" y="3678375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Langweid</a:t>
            </a:r>
            <a:r>
              <a:rPr lang="de-DE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Foret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1884" y="4331607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Zusmarshausen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83483" y="4648571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Diedorf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87767" y="4965048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Langenneufnach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87168" y="5296839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Bobingen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83482" y="5599909"/>
            <a:ext cx="31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Untermeitingen</a:t>
            </a:r>
            <a:endParaRPr lang="de-DE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itel 2"/>
          <p:cNvSpPr txBox="1">
            <a:spLocks/>
          </p:cNvSpPr>
          <p:nvPr/>
        </p:nvSpPr>
        <p:spPr>
          <a:xfrm>
            <a:off x="6930032" y="6545380"/>
            <a:ext cx="1337938" cy="317103"/>
          </a:xfrm>
          <a:prstGeom prst="rect">
            <a:avLst/>
          </a:prstGeom>
        </p:spPr>
        <p:txBody>
          <a:bodyPr/>
          <a:lstStyle>
            <a:lvl1pPr algn="ctr" defTabSz="912114" rtl="0" eaLnBrk="1" latinLnBrk="0" hangingPunct="1"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Radius: 10 km</a:t>
            </a:r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7229776" y="6393073"/>
            <a:ext cx="502699" cy="1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ultiplizieren 35"/>
          <p:cNvSpPr/>
          <p:nvPr/>
        </p:nvSpPr>
        <p:spPr>
          <a:xfrm>
            <a:off x="4976293" y="2091016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84216" y="1195523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0" name="Multiplizieren 29"/>
          <p:cNvSpPr/>
          <p:nvPr/>
        </p:nvSpPr>
        <p:spPr>
          <a:xfrm>
            <a:off x="4749598" y="2910409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5691679" y="396661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5" name="Multiplizieren 34"/>
          <p:cNvSpPr/>
          <p:nvPr/>
        </p:nvSpPr>
        <p:spPr>
          <a:xfrm>
            <a:off x="6589989" y="1285372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29" name="Multiplizieren 28"/>
          <p:cNvSpPr/>
          <p:nvPr/>
        </p:nvSpPr>
        <p:spPr>
          <a:xfrm>
            <a:off x="6476642" y="787405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28" name="Multiplizieren 27"/>
          <p:cNvSpPr/>
          <p:nvPr/>
        </p:nvSpPr>
        <p:spPr>
          <a:xfrm>
            <a:off x="6703337" y="2132414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Multiplizieren 37"/>
          <p:cNvSpPr/>
          <p:nvPr/>
        </p:nvSpPr>
        <p:spPr>
          <a:xfrm>
            <a:off x="6363293" y="2851370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1" name="Multiplizieren 30"/>
          <p:cNvSpPr/>
          <p:nvPr/>
        </p:nvSpPr>
        <p:spPr>
          <a:xfrm>
            <a:off x="6117041" y="3391227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9" name="Multiplizieren 38"/>
          <p:cNvSpPr/>
          <p:nvPr/>
        </p:nvSpPr>
        <p:spPr>
          <a:xfrm>
            <a:off x="6521334" y="3482245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70123" y="1958236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Multiplizieren 36"/>
          <p:cNvSpPr/>
          <p:nvPr/>
        </p:nvSpPr>
        <p:spPr>
          <a:xfrm>
            <a:off x="4732029" y="3508067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2" name="Multiplizieren 31"/>
          <p:cNvSpPr/>
          <p:nvPr/>
        </p:nvSpPr>
        <p:spPr>
          <a:xfrm>
            <a:off x="4832725" y="4438415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3" name="Multiplizieren 32"/>
          <p:cNvSpPr/>
          <p:nvPr/>
        </p:nvSpPr>
        <p:spPr>
          <a:xfrm>
            <a:off x="6363294" y="4395697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0" name="Multiplizieren 39"/>
          <p:cNvSpPr/>
          <p:nvPr/>
        </p:nvSpPr>
        <p:spPr>
          <a:xfrm>
            <a:off x="6844001" y="4438415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1" name="Multiplizieren 40"/>
          <p:cNvSpPr/>
          <p:nvPr/>
        </p:nvSpPr>
        <p:spPr>
          <a:xfrm>
            <a:off x="6033608" y="5525367"/>
            <a:ext cx="226695" cy="233680"/>
          </a:xfrm>
          <a:prstGeom prst="mathMultiply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4" name="Multiplizieren 33"/>
          <p:cNvSpPr/>
          <p:nvPr/>
        </p:nvSpPr>
        <p:spPr>
          <a:xfrm>
            <a:off x="6407987" y="5525367"/>
            <a:ext cx="226695" cy="233680"/>
          </a:xfrm>
          <a:prstGeom prst="mathMultiply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3833016" y="2596988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944432" y="3547255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5137858" y="4638357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5622005" y="2558465"/>
            <a:ext cx="2016000" cy="2016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5583001" y="-101555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5804766" y="1203926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850215" y="2002026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3883182" y="3494398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5221160" y="2453735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5462896" y="3459463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5511115" y="4584219"/>
            <a:ext cx="2016000" cy="2016000"/>
          </a:xfrm>
          <a:prstGeom prst="ellipse">
            <a:avLst/>
          </a:prstGeo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31" y="595206"/>
            <a:ext cx="2481281" cy="2357455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325" y="4333403"/>
            <a:ext cx="2319354" cy="2128853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7677" y="3334379"/>
            <a:ext cx="2319354" cy="1795476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451" y="4878431"/>
            <a:ext cx="2224104" cy="1538299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793" y="4238599"/>
            <a:ext cx="2395555" cy="2357455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6906" y="4308642"/>
            <a:ext cx="2247916" cy="11668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5830" y="2828074"/>
            <a:ext cx="2248095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  <p:bldP spid="30" grpId="0" animBg="1"/>
      <p:bldP spid="46" grpId="0" animBg="1"/>
      <p:bldP spid="35" grpId="0" animBg="1"/>
      <p:bldP spid="29" grpId="0" animBg="1"/>
      <p:bldP spid="28" grpId="0" animBg="1"/>
      <p:bldP spid="38" grpId="0" animBg="1"/>
      <p:bldP spid="31" grpId="0" animBg="1"/>
      <p:bldP spid="39" grpId="0" animBg="1"/>
      <p:bldP spid="47" grpId="0" animBg="1"/>
      <p:bldP spid="37" grpId="0" animBg="1"/>
      <p:bldP spid="32" grpId="0" animBg="1"/>
      <p:bldP spid="33" grpId="0" animBg="1"/>
      <p:bldP spid="40" grpId="0" animBg="1"/>
      <p:bldP spid="41" grpId="0" animBg="1"/>
      <p:bldP spid="3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t="59175"/>
          <a:stretch/>
        </p:blipFill>
        <p:spPr>
          <a:xfrm>
            <a:off x="3382501" y="1026437"/>
            <a:ext cx="2343167" cy="12726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217" y="984962"/>
            <a:ext cx="2400318" cy="44958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293" y="2918060"/>
            <a:ext cx="2328880" cy="227649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6" y="4564007"/>
            <a:ext cx="2281254" cy="183357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75733" y="341232"/>
            <a:ext cx="86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Einzugsgebiete Vollsortiment PLUS</a:t>
            </a:r>
            <a:endParaRPr lang="de-DE" sz="24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45" y="1026437"/>
            <a:ext cx="2248095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75733" y="341232"/>
            <a:ext cx="86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Baumaßnahmen und Baukosten</a:t>
            </a:r>
            <a:endParaRPr lang="de-DE" sz="24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24" y="1533510"/>
            <a:ext cx="7302922" cy="32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58759" y="1105831"/>
            <a:ext cx="8115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u="sng" dirty="0" err="1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Meitingen</a:t>
            </a: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Umbau bestehender Wertstoffhof durch Errichtung einer Überdachung, Problemmüllannahme, Sanitär- und Sozialräume und Änderung der Aufteilung der </a:t>
            </a:r>
            <a:r>
              <a:rPr lang="de-DE" sz="12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Containerstellplätze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de-DE" sz="12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Stadtbergen-</a:t>
            </a:r>
            <a:r>
              <a:rPr lang="de-DE" sz="1200" b="1" u="sng" dirty="0" err="1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Leitershofen</a:t>
            </a: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Neubau Wertstoffhof auf bestehendem </a:t>
            </a:r>
            <a:r>
              <a:rPr lang="de-DE" sz="12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Wertstoffhofgelände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de-DE" sz="12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HMD </a:t>
            </a:r>
            <a:r>
              <a:rPr lang="de-DE" sz="1200" b="1" u="sng" dirty="0" err="1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Hegnenbach</a:t>
            </a: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Umbau bestehender Wertstoff durch Errichtung einer Überdachung, Problemmüllannahme und Sanitär- und </a:t>
            </a:r>
            <a:r>
              <a:rPr lang="de-DE" sz="12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Sozialräume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de-DE" sz="1200" b="1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Dinkelscherben:</a:t>
            </a:r>
            <a:endParaRPr lang="de-DE" sz="12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 Wertstoffhof in einem Überschwemmungsgebiet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Erweiterung nur ohne Problemmüllannahme möglich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 Neubau Wertstoffhof an neuem </a:t>
            </a:r>
            <a:r>
              <a:rPr lang="de-DE" sz="12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Standort</a:t>
            </a:r>
          </a:p>
          <a:p>
            <a:pPr lvl="0">
              <a:spcAft>
                <a:spcPts val="0"/>
              </a:spcAft>
            </a:pPr>
            <a:endParaRPr lang="de-DE" sz="12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Neusäß:</a:t>
            </a:r>
            <a:endParaRPr lang="de-DE" sz="12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 Standort zu klein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Neubau Wertstoff an neuem </a:t>
            </a:r>
            <a:r>
              <a:rPr lang="de-DE" sz="12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Standort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de-DE" sz="12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Königsbrunn</a:t>
            </a:r>
            <a:r>
              <a:rPr lang="de-DE" sz="1200" b="1" u="sng" dirty="0" smtClean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 Standort zu klein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Neubau Wertstoff an neuem </a:t>
            </a:r>
            <a:r>
              <a:rPr lang="de-DE" sz="12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Standort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de-DE" sz="12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Schwabmünchen</a:t>
            </a:r>
            <a:r>
              <a:rPr lang="de-DE" sz="1200" b="1" u="sng" dirty="0" smtClean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 Standort zu klein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Neubau Wertstoff an neuem Standort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5733" y="341232"/>
            <a:ext cx="86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Baumaßnahmen und Baukosten</a:t>
            </a:r>
            <a:endParaRPr lang="de-DE" sz="24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5733" y="341232"/>
            <a:ext cx="86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Personal &amp; Zeitrahmen</a:t>
            </a:r>
            <a:endParaRPr lang="de-DE" sz="24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1246" y="1098592"/>
            <a:ext cx="84831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b="1" u="sng" dirty="0" smtClean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de-DE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Personal der WSS wird künftig vom Abfallwirtschaftsbetrieb gestellt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Servicekräfte in Vollzeit, Teilzeit und auf geringfügiger Basis 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Fachkräfte für Kreislauf- und Abfallwirtschaft 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b="1" u="sng" dirty="0" smtClean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Zeitrahmen</a:t>
            </a:r>
            <a:r>
              <a:rPr lang="de-DE" b="1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Umsetzung des Wertstoffhofkonzeptes 2035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de-DE" sz="12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Umsetzung des Konzeptes bis ca. 2035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Bau des ersten Wertstoffhofes „Vollsortiment plus“ bis zum Jahr 2026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erst nach Eröffnung eines neuen Wertstoffhofes werden umliegende Wertstoffhöfe geschlossen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200" u="sng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Rückübertragung der Pflicht zur Erfassung von Grüngutabfällen und Bauschutt</a:t>
            </a:r>
            <a:endParaRPr lang="de-DE" sz="1200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Wunsch der Landkreisgemeinden auf Rückübertragung von </a:t>
            </a:r>
            <a:r>
              <a:rPr lang="de-DE" sz="1200" dirty="0" err="1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Grüngut</a:t>
            </a: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und Bauschutt auf den Landkreis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2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Rückübertragung kann erst erfolgen, wenn bei der Abfallverwertung Augsburg (AVA) ausreichend Kapazitäten für 15.000 t zusätzlicher Grünabfälle vorhanden ist.</a:t>
            </a:r>
            <a:endParaRPr lang="de-DE" sz="12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1" name="Titel 2"/>
          <p:cNvSpPr txBox="1">
            <a:spLocks/>
          </p:cNvSpPr>
          <p:nvPr/>
        </p:nvSpPr>
        <p:spPr>
          <a:xfrm>
            <a:off x="377621" y="238087"/>
            <a:ext cx="8352928" cy="412973"/>
          </a:xfrm>
          <a:prstGeom prst="rect">
            <a:avLst/>
          </a:prstGeom>
        </p:spPr>
        <p:txBody>
          <a:bodyPr/>
          <a:lstStyle>
            <a:lvl1pPr algn="ctr" defTabSz="912114" rtl="0" eaLnBrk="1" latinLnBrk="0" hangingPunct="1"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aktuelle Wertstoffhöfe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858" y="1002317"/>
            <a:ext cx="5206453" cy="5389521"/>
          </a:xfrm>
          <a:prstGeom prst="rect">
            <a:avLst/>
          </a:prstGeom>
        </p:spPr>
      </p:pic>
      <p:sp>
        <p:nvSpPr>
          <p:cNvPr id="14" name="Titel 2"/>
          <p:cNvSpPr txBox="1">
            <a:spLocks/>
          </p:cNvSpPr>
          <p:nvPr/>
        </p:nvSpPr>
        <p:spPr>
          <a:xfrm>
            <a:off x="7343922" y="6499614"/>
            <a:ext cx="1337938" cy="317103"/>
          </a:xfrm>
          <a:prstGeom prst="rect">
            <a:avLst/>
          </a:prstGeom>
        </p:spPr>
        <p:txBody>
          <a:bodyPr/>
          <a:lstStyle>
            <a:lvl1pPr algn="ctr" defTabSz="912114" rtl="0" eaLnBrk="1" latinLnBrk="0" hangingPunct="1"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Radius: 4 km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06625" y="616143"/>
            <a:ext cx="209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50 Wertstoffhöfe</a:t>
            </a:r>
            <a:endParaRPr lang="de-D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Augsburg || 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4086" y="1172410"/>
            <a:ext cx="863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aktuelle Problematik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3176" y="2168409"/>
            <a:ext cx="814181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keine Rechtssicherheit bzgl. Immissionsschutz, Gewässerschutz, Abfallrecht, Arbeitssicherheit und Brandschutz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Anforderungen vom Gesetzgeber können nicht 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umgesetzt 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werden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Wertstoffhöfe zum Teil in baulich schlechten Zuständen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keine Wirtschaftlichkeit hinsichtlich Logistikkosten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Probleme bei der Wertstofferfassung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Personalproblematik</a:t>
            </a:r>
          </a:p>
        </p:txBody>
      </p:sp>
    </p:spTree>
    <p:extLst>
      <p:ext uri="{BB962C8B-B14F-4D97-AF65-F5344CB8AC3E}">
        <p14:creationId xmlns:p14="http://schemas.microsoft.com/office/powerpoint/2010/main" val="26983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4085" y="360936"/>
            <a:ext cx="863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de-DE" sz="26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oderner Wertstoffhof</a:t>
            </a:r>
          </a:p>
        </p:txBody>
      </p:sp>
      <p:sp>
        <p:nvSpPr>
          <p:cNvPr id="13" name="Rechteck 12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2"/>
          <p:cNvSpPr txBox="1">
            <a:spLocks/>
          </p:cNvSpPr>
          <p:nvPr/>
        </p:nvSpPr>
        <p:spPr>
          <a:xfrm>
            <a:off x="377621" y="1029833"/>
            <a:ext cx="8352928" cy="572196"/>
          </a:xfrm>
          <a:prstGeom prst="rect">
            <a:avLst/>
          </a:prstGeom>
        </p:spPr>
        <p:txBody>
          <a:bodyPr/>
          <a:lstStyle>
            <a:lvl1pPr algn="ctr" defTabSz="912114" rtl="0" eaLnBrk="1" latinLnBrk="0" hangingPunct="1"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Altstoffsammelzentrum Vorderland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8039" y="6184127"/>
            <a:ext cx="8262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Bildnachweis: https</a:t>
            </a:r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://www.vorderland.com/asz/asz-broschure.pdf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64" y="3645093"/>
            <a:ext cx="4827985" cy="253903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21" y="1508302"/>
            <a:ext cx="4929155" cy="258816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420807" y="2056403"/>
            <a:ext cx="3339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Bauherr: 	 </a:t>
            </a:r>
            <a:r>
              <a:rPr lang="de-DE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Gemeindeverband aus 		 11 Gemeinden</a:t>
            </a:r>
          </a:p>
          <a:p>
            <a:r>
              <a:rPr lang="de-DE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Einwohner:</a:t>
            </a:r>
            <a:r>
              <a:rPr lang="de-DE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	 30.000 (Umkreis 15 km)</a:t>
            </a:r>
            <a:endParaRPr lang="de-DE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80" y="1362172"/>
            <a:ext cx="8281308" cy="465823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68039" y="6182211"/>
            <a:ext cx="8262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latin typeface="Roboto" panose="02000000000000000000" pitchFamily="2" charset="0"/>
                <a:ea typeface="Roboto" panose="02000000000000000000" pitchFamily="2" charset="0"/>
              </a:rPr>
              <a:t>https://www.vn.at/vorarlberg/2020/03/06/altstoffe-als-daseinsvorsorge-fuer-vorderlandgemeinden.vn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4085" y="360936"/>
            <a:ext cx="863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de-DE" sz="26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oderner Wertstoffhof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4454957" y="4356703"/>
            <a:ext cx="1210125" cy="1078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400516" y="4250131"/>
            <a:ext cx="1073435" cy="1129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03" y="986034"/>
            <a:ext cx="7502964" cy="529772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34085" y="6262307"/>
            <a:ext cx="8262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Bildnachweis: https</a:t>
            </a:r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://www.vorderland.com/asz/asz-broschure.pdf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34085" y="360936"/>
            <a:ext cx="863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de-DE" sz="26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oderner Wertstoffhof</a:t>
            </a:r>
          </a:p>
        </p:txBody>
      </p:sp>
    </p:spTree>
    <p:extLst>
      <p:ext uri="{BB962C8B-B14F-4D97-AF65-F5344CB8AC3E}">
        <p14:creationId xmlns:p14="http://schemas.microsoft.com/office/powerpoint/2010/main" val="42750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4085" y="338991"/>
            <a:ext cx="863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Abgabemöglichkeiten Landkreis Augsburg</a:t>
            </a:r>
            <a:endParaRPr lang="de-DE" sz="26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7901" y="1623974"/>
            <a:ext cx="814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16496"/>
              </p:ext>
            </p:extLst>
          </p:nvPr>
        </p:nvGraphicFramePr>
        <p:xfrm>
          <a:off x="681204" y="974678"/>
          <a:ext cx="7849211" cy="541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919">
                  <a:extLst>
                    <a:ext uri="{9D8B030D-6E8A-4147-A177-3AD203B41FA5}">
                      <a16:colId xmlns:a16="http://schemas.microsoft.com/office/drawing/2014/main" val="1546154805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607809410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1327914287"/>
                    </a:ext>
                  </a:extLst>
                </a:gridCol>
                <a:gridCol w="2400277">
                  <a:extLst>
                    <a:ext uri="{9D8B030D-6E8A-4147-A177-3AD203B41FA5}">
                      <a16:colId xmlns:a16="http://schemas.microsoft.com/office/drawing/2014/main" val="1607839003"/>
                    </a:ext>
                  </a:extLst>
                </a:gridCol>
              </a:tblGrid>
              <a:tr h="51264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Fraktionen</a:t>
                      </a:r>
                      <a:endParaRPr lang="de-DE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Heute</a:t>
                      </a:r>
                      <a:endParaRPr lang="de-DE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Künftig</a:t>
                      </a:r>
                    </a:p>
                    <a:p>
                      <a:r>
                        <a:rPr lang="de-DE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Vollsortiment</a:t>
                      </a:r>
                      <a:endParaRPr lang="de-DE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Künftig</a:t>
                      </a:r>
                    </a:p>
                    <a:p>
                      <a:r>
                        <a:rPr lang="de-DE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Vollsortiment PLUS</a:t>
                      </a:r>
                      <a:endParaRPr lang="de-DE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9161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  <a:endParaRPr lang="de-DE" sz="1200" b="1" dirty="0">
                        <a:latin typeface="Wingdings" panose="05000000000000000000" pitchFamily="2" charset="2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19048"/>
                  </a:ext>
                </a:extLst>
              </a:tr>
              <a:tr h="29311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Metallschrott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64722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Möbelaltholz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bis 5 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bis … m³</a:t>
                      </a:r>
                      <a:r>
                        <a:rPr lang="de-DE" sz="1200" b="1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kostenfrei</a:t>
                      </a:r>
                      <a:endParaRPr lang="de-DE" sz="1200" b="1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bis … m³</a:t>
                      </a:r>
                      <a:r>
                        <a:rPr lang="de-DE" sz="1200" b="1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bzw. … kg kostenfrei</a:t>
                      </a:r>
                      <a:endParaRPr lang="de-DE" sz="1200" b="1" dirty="0" smtClean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58263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Sperrmüll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bis 5 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bis … m³</a:t>
                      </a:r>
                      <a:r>
                        <a:rPr lang="de-DE" sz="1200" b="1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kostenfrei</a:t>
                      </a:r>
                      <a:endParaRPr lang="de-DE" sz="1200" b="1" dirty="0" smtClean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bis … m³</a:t>
                      </a:r>
                      <a:r>
                        <a:rPr lang="de-DE" sz="1200" b="1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bzw. … kg kostenfrei</a:t>
                      </a:r>
                      <a:endParaRPr lang="de-DE" sz="1200" b="1" dirty="0" smtClean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265965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Hartkunststoffe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6886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Elektrogeräte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9856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Energiesparlampen, Batterien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47368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Altfett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399351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PUR-Schaumdosen, Kork, CD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05541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Starterbatterien</a:t>
                      </a:r>
                      <a:r>
                        <a:rPr lang="de-DE" sz="12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E-Bike-Akku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061617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Problemabfall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Roboto" panose="02000000000000000000" pitchFamily="2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39402"/>
                  </a:ext>
                </a:extLst>
              </a:tr>
              <a:tr h="435193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Sonstige</a:t>
                      </a:r>
                      <a:r>
                        <a:rPr lang="de-DE" sz="12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Hölzer (Türen, Böden, Holz aus dem Außenbereich)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dirty="0" smtClean="0">
                        <a:latin typeface="Wingdings" panose="05000000000000000000" pitchFamily="2" charset="2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Kostenpflichtig</a:t>
                      </a:r>
                    </a:p>
                    <a:p>
                      <a:pPr algn="ctr"/>
                      <a:endParaRPr lang="de-DE" sz="1200" dirty="0">
                        <a:solidFill>
                          <a:srgbClr val="00B05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61307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Bauschutt (</a:t>
                      </a:r>
                      <a:r>
                        <a:rPr lang="de-DE" sz="1200" i="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Kleinmengen)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Kostenpflichtig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91286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Feuerlöscher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Kostenpflichtig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03361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Autobatterien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Kostenpflichtig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33365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Restmüll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Kostenpflichtig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989090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Grüngut</a:t>
                      </a:r>
                      <a:endParaRPr lang="de-DE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Kostenpflichtig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3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4086" y="1226997"/>
            <a:ext cx="86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Mehrwerte durch große Wertstoffzentren für den Bürger</a:t>
            </a:r>
            <a:endParaRPr lang="de-DE" sz="24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2183" y="1913483"/>
            <a:ext cx="8141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ttraktive Außenwirkung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geordnetes Wegesystem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einheitliche Beschilderung der einzelnen 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Fraktionen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bequemer Einwurf in die Container (von oben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zusätzliche Abgabe kostenpflichtiger Materialen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ganzjährige Problemstoffannahme </a:t>
            </a:r>
            <a:endParaRPr lang="de-D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umfangreiche Öffnungszeiten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Beschäftigung von Fachpersonal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„smarter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“ Wertstoffhof (z. B. 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KI-Bilderkennung bzgl. Wartezeit)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Re-</a:t>
            </a:r>
            <a:r>
              <a:rPr lang="de-DE" dirty="0" err="1" smtClean="0">
                <a:latin typeface="Roboto" panose="02000000000000000000" pitchFamily="2" charset="0"/>
                <a:ea typeface="Roboto" panose="02000000000000000000" pitchFamily="2" charset="0"/>
              </a:rPr>
              <a:t>use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-Abgabemöglichkeiten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endParaRPr lang="de-D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34085" y="6487078"/>
            <a:ext cx="5793181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sz="1000" dirty="0">
                <a:latin typeface="Roboto" panose="02000000000000000000" pitchFamily="2" charset="0"/>
                <a:ea typeface="Roboto" panose="02000000000000000000" pitchFamily="2" charset="0"/>
              </a:rPr>
              <a:t>Abfallwirtschaftsbetrieb des Landkreises Augsburg || </a:t>
            </a:r>
            <a:r>
              <a:rPr lang="de-DE" sz="1000" dirty="0" smtClean="0">
                <a:latin typeface="Roboto" panose="02000000000000000000" pitchFamily="2" charset="0"/>
                <a:ea typeface="Roboto" panose="02000000000000000000" pitchFamily="2" charset="0"/>
              </a:rPr>
              <a:t>27.03.2023</a:t>
            </a:r>
            <a:endParaRPr lang="de-D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16685" y="6487078"/>
            <a:ext cx="2057400" cy="365125"/>
          </a:xfrm>
        </p:spPr>
        <p:txBody>
          <a:bodyPr/>
          <a:lstStyle/>
          <a:p>
            <a:fld id="{4C86A1C0-8B10-49F6-8401-5A7839321798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4085" y="907078"/>
            <a:ext cx="8640000" cy="5580000"/>
          </a:xfrm>
          <a:prstGeom prst="rect">
            <a:avLst/>
          </a:prstGeom>
          <a:solidFill>
            <a:srgbClr val="787464">
              <a:alpha val="20000"/>
            </a:srgbClr>
          </a:solidFill>
          <a:ln>
            <a:solidFill>
              <a:srgbClr val="78746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34085" y="150540"/>
            <a:ext cx="7952660" cy="11280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0" y="195747"/>
            <a:ext cx="628649" cy="628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10430" r="9414" b="9337"/>
          <a:stretch/>
        </p:blipFill>
        <p:spPr>
          <a:xfrm>
            <a:off x="8186745" y="144987"/>
            <a:ext cx="687340" cy="6794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4086" y="1140720"/>
            <a:ext cx="863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73D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Mehrwerte durch große Wertstoffzentren für die kommunale Abfallwirtschaft</a:t>
            </a:r>
            <a:endParaRPr lang="de-DE" sz="2400" b="1" dirty="0">
              <a:solidFill>
                <a:srgbClr val="373D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8377" y="2199949"/>
            <a:ext cx="8141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Rechtssicherheit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bzgl. Immissionsschutz, Gewässerschutz, Abfallrecht, Arbeitssicherheit und Brandschutz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Personalgestellung über AWB 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Fachkräfte, ständige Schulungen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künftige Ausbildung: Fachkraft für Kreislauf- und 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Abfallwirtschaft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bessere Sortierqualität – bessere Wiederverwertung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reduzierte Logistikkosten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neue gesetzliche Anforderungen schneller umsetzbar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Einsatz Kassensystem (Abrechnung nach Gewicht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Digitales Containermanagement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Re-</a:t>
            </a:r>
            <a:r>
              <a:rPr lang="de-DE" dirty="0" err="1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use</a:t>
            </a: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-Abgabemöglichkeiten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virtueller Rundgang über Wertstoffhof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dirty="0" smtClean="0">
                <a:latin typeface="Roboto" panose="02000000000000000000" pitchFamily="2" charset="0"/>
                <a:ea typeface="Roboto" panose="02000000000000000000" pitchFamily="2" charset="0"/>
              </a:rPr>
              <a:t>Bildungsangebote für Schulen</a:t>
            </a:r>
          </a:p>
        </p:txBody>
      </p:sp>
    </p:spTree>
    <p:extLst>
      <p:ext uri="{BB962C8B-B14F-4D97-AF65-F5344CB8AC3E}">
        <p14:creationId xmlns:p14="http://schemas.microsoft.com/office/powerpoint/2010/main" val="41948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Bildschirmpräsentation (4:3)</PresentationFormat>
  <Paragraphs>217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Roboto Slab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LRA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Fuenfer, Michaela</dc:creator>
  <cp:lastModifiedBy>Karaman, Tanja</cp:lastModifiedBy>
  <cp:revision>39</cp:revision>
  <cp:lastPrinted>2023-03-16T15:04:46Z</cp:lastPrinted>
  <dcterms:created xsi:type="dcterms:W3CDTF">2022-03-16T13:56:55Z</dcterms:created>
  <dcterms:modified xsi:type="dcterms:W3CDTF">2023-03-31T05:45:22Z</dcterms:modified>
</cp:coreProperties>
</file>